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00C3-2B88-4EF2-A716-4297B3AA46C2}" type="datetimeFigureOut">
              <a:rPr lang="sr-Latn-RS" smtClean="0"/>
              <a:t>23.2.2021.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F76C-0A92-49F3-B1DF-FA91C78700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358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AF76C-0A92-49F3-B1DF-FA91C78700F7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488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AF76C-0A92-49F3-B1DF-FA91C78700F7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928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Поезија Јована Јовановића Змаја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1600" dirty="0" smtClean="0"/>
              <a:t>Асистенткиња: Јелена Кукић</a:t>
            </a:r>
            <a:endParaRPr lang="sr-Latn-R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71264"/>
            <a:ext cx="366743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/>
              <a:t>Књижевност за децу</a:t>
            </a:r>
          </a:p>
          <a:p>
            <a:r>
              <a:rPr lang="sr-Cyrl-RS" dirty="0" smtClean="0"/>
              <a:t>Вежбе (1. час): </a:t>
            </a:r>
          </a:p>
          <a:p>
            <a:r>
              <a:rPr lang="sr-Cyrl-RS" dirty="0" smtClean="0"/>
              <a:t>Уводни. Поезија Јована Јовановића Змаја.</a:t>
            </a:r>
          </a:p>
        </p:txBody>
      </p:sp>
    </p:spTree>
    <p:extLst>
      <p:ext uri="{BB962C8B-B14F-4D97-AF65-F5344CB8AC3E}">
        <p14:creationId xmlns:p14="http://schemas.microsoft.com/office/powerpoint/2010/main" val="11916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/>
              <a:t>У првом броју </a:t>
            </a:r>
            <a:r>
              <a:rPr lang="sr-Cyrl-CS" i="1" dirty="0"/>
              <a:t>Невена</a:t>
            </a:r>
            <a:r>
              <a:rPr lang="sr-Cyrl-CS" dirty="0"/>
              <a:t> објавио програмску песму </a:t>
            </a:r>
            <a:r>
              <a:rPr lang="sr-Cyrl-CS" i="1" dirty="0"/>
              <a:t>Поздрав деци: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sr-Cyrl-CS" dirty="0"/>
              <a:t>Биће </a:t>
            </a:r>
            <a:r>
              <a:rPr lang="sr-Cyrl-CS" i="1" dirty="0">
                <a:solidFill>
                  <a:srgbClr val="FF0000"/>
                </a:solidFill>
              </a:rPr>
              <a:t>збиље </a:t>
            </a:r>
            <a:r>
              <a:rPr lang="sr-Cyrl-CS" dirty="0">
                <a:solidFill>
                  <a:srgbClr val="FF0000"/>
                </a:solidFill>
              </a:rPr>
              <a:t>и </a:t>
            </a:r>
            <a:r>
              <a:rPr lang="sr-Cyrl-CS" i="1" dirty="0">
                <a:solidFill>
                  <a:srgbClr val="FF0000"/>
                </a:solidFill>
              </a:rPr>
              <a:t>поуке,</a:t>
            </a:r>
          </a:p>
          <a:p>
            <a:pPr>
              <a:buNone/>
              <a:defRPr/>
            </a:pPr>
            <a:r>
              <a:rPr lang="sr-Cyrl-CS" dirty="0"/>
              <a:t>			Крепите се њом,</a:t>
            </a:r>
          </a:p>
          <a:p>
            <a:pPr>
              <a:buNone/>
              <a:defRPr/>
            </a:pPr>
            <a:r>
              <a:rPr lang="sr-Cyrl-CS" dirty="0"/>
              <a:t>		Биће </a:t>
            </a:r>
            <a:r>
              <a:rPr lang="sr-Cyrl-CS" i="1" dirty="0"/>
              <a:t>хране духу вашем</a:t>
            </a:r>
          </a:p>
          <a:p>
            <a:pPr>
              <a:buNone/>
              <a:defRPr/>
            </a:pPr>
            <a:r>
              <a:rPr lang="sr-Cyrl-CS" dirty="0"/>
              <a:t>			Срцу млађаном.</a:t>
            </a:r>
          </a:p>
          <a:p>
            <a:pPr>
              <a:buNone/>
              <a:defRPr/>
            </a:pPr>
            <a:r>
              <a:rPr lang="sr-Cyrl-CS" dirty="0"/>
              <a:t>		Биће </a:t>
            </a:r>
            <a:r>
              <a:rPr lang="sr-Cyrl-CS" i="1" dirty="0"/>
              <a:t>песме</a:t>
            </a:r>
            <a:r>
              <a:rPr lang="sr-Cyrl-CS" dirty="0"/>
              <a:t> и попевке</a:t>
            </a:r>
          </a:p>
          <a:p>
            <a:pPr>
              <a:buNone/>
              <a:defRPr/>
            </a:pPr>
            <a:r>
              <a:rPr lang="sr-Cyrl-CS" dirty="0"/>
              <a:t>			Ширите им глас,</a:t>
            </a:r>
          </a:p>
          <a:p>
            <a:pPr>
              <a:buNone/>
              <a:defRPr/>
            </a:pPr>
            <a:r>
              <a:rPr lang="sr-Cyrl-CS" dirty="0"/>
              <a:t>		Биће </a:t>
            </a:r>
            <a:r>
              <a:rPr lang="sr-Cyrl-CS" i="1" dirty="0"/>
              <a:t>игре,</a:t>
            </a:r>
            <a:r>
              <a:rPr lang="sr-Cyrl-CS" dirty="0"/>
              <a:t> </a:t>
            </a:r>
            <a:r>
              <a:rPr lang="sr-Cyrl-CS" i="1" dirty="0"/>
              <a:t>биће шале</a:t>
            </a:r>
          </a:p>
          <a:p>
            <a:pPr>
              <a:buNone/>
              <a:defRPr/>
            </a:pPr>
            <a:r>
              <a:rPr lang="sr-Cyrl-CS" dirty="0"/>
              <a:t>			</a:t>
            </a:r>
            <a:r>
              <a:rPr lang="sr-Cyrl-CS" i="1" dirty="0"/>
              <a:t>За одмора глас</a:t>
            </a:r>
            <a:r>
              <a:rPr lang="sr-Cyrl-CS" dirty="0"/>
              <a:t>. </a:t>
            </a:r>
            <a:endParaRPr lang="en-US" dirty="0"/>
          </a:p>
          <a:p>
            <a:endParaRPr lang="sr-Latn-RS" dirty="0"/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5984158" y="1676400"/>
            <a:ext cx="2971800" cy="3048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Прочитајте песму и размислите:</a:t>
            </a:r>
          </a:p>
          <a:p>
            <a:pPr algn="ctr"/>
            <a:r>
              <a:rPr lang="sr-Cyrl-RS" dirty="0" smtClean="0"/>
              <a:t>Које особености красе поезију за децу Ј.Ј. Змаја ??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096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17719" y="1333500"/>
            <a:ext cx="1981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ПОЕТИКА</a:t>
            </a:r>
            <a:endParaRPr lang="sr-Latn-RS" sz="2000" b="1" dirty="0"/>
          </a:p>
        </p:txBody>
      </p:sp>
      <p:sp>
        <p:nvSpPr>
          <p:cNvPr id="6" name="Right Arrow 5"/>
          <p:cNvSpPr/>
          <p:nvPr/>
        </p:nvSpPr>
        <p:spPr>
          <a:xfrm rot="19382634">
            <a:off x="1363773" y="2538134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игра</a:t>
            </a:r>
            <a:endParaRPr lang="sr-Latn-RS" dirty="0"/>
          </a:p>
        </p:txBody>
      </p:sp>
      <p:sp>
        <p:nvSpPr>
          <p:cNvPr id="7" name="Right Arrow 6"/>
          <p:cNvSpPr/>
          <p:nvPr/>
        </p:nvSpPr>
        <p:spPr>
          <a:xfrm rot="1910196">
            <a:off x="1524035" y="207962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Збиља (стварност)</a:t>
            </a:r>
            <a:endParaRPr lang="sr-Latn-RS" dirty="0"/>
          </a:p>
        </p:txBody>
      </p:sp>
      <p:sp>
        <p:nvSpPr>
          <p:cNvPr id="8" name="Right Arrow 7"/>
          <p:cNvSpPr/>
          <p:nvPr/>
        </p:nvSpPr>
        <p:spPr>
          <a:xfrm rot="13569009" flipV="1">
            <a:off x="4996529" y="2619731"/>
            <a:ext cx="1981200" cy="98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поука</a:t>
            </a:r>
            <a:endParaRPr lang="sr-Latn-RS" dirty="0"/>
          </a:p>
        </p:txBody>
      </p:sp>
      <p:sp>
        <p:nvSpPr>
          <p:cNvPr id="9" name="Right Arrow 8"/>
          <p:cNvSpPr/>
          <p:nvPr/>
        </p:nvSpPr>
        <p:spPr>
          <a:xfrm rot="8695892" flipV="1">
            <a:off x="4947862" y="457717"/>
            <a:ext cx="1949913" cy="1128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шала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761999" y="4129915"/>
            <a:ext cx="6892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Дечија поезија, по Змају, треба да буде песничка синтеза стварности, шале, игре и поуке. </a:t>
            </a:r>
            <a:endParaRPr lang="sr-Latn-RS" dirty="0" smtClean="0"/>
          </a:p>
          <a:p>
            <a:endParaRPr lang="sr-Cyrl-RS" dirty="0" smtClean="0"/>
          </a:p>
          <a:p>
            <a:r>
              <a:rPr lang="sr-Cyrl-RS" dirty="0" smtClean="0"/>
              <a:t>Централна поетичка идеја Змајевог стваралаштва јесте СПОЈ ПОУКЕ И ЗАБАВЕ.</a:t>
            </a:r>
            <a:r>
              <a:rPr lang="sr-Cyrl-RS" dirty="0"/>
              <a:t> </a:t>
            </a:r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Да </a:t>
            </a:r>
            <a:r>
              <a:rPr lang="sr-Cyrl-RS" dirty="0"/>
              <a:t>ли је </a:t>
            </a:r>
            <a:r>
              <a:rPr lang="sr-Latn-RS" dirty="0" smtClean="0"/>
              <a:t>a</a:t>
            </a:r>
            <a:r>
              <a:rPr lang="sr-Cyrl-RS" dirty="0" smtClean="0"/>
              <a:t>кценат </a:t>
            </a:r>
            <a:r>
              <a:rPr lang="sr-Cyrl-RS" dirty="0"/>
              <a:t>стављен подједнако на све компоненте?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171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5943600" cy="6019800"/>
          </a:xfrm>
        </p:spPr>
        <p:txBody>
          <a:bodyPr>
            <a:noAutofit/>
          </a:bodyPr>
          <a:lstStyle/>
          <a:p>
            <a:pPr marL="68580" indent="0" fontAlgn="base">
              <a:buNone/>
            </a:pPr>
            <a:r>
              <a:rPr lang="ru-RU" sz="2000" dirty="0" smtClean="0"/>
              <a:t>Кад </a:t>
            </a:r>
            <a:r>
              <a:rPr lang="ru-RU" sz="2000" dirty="0"/>
              <a:t>је Максим чув’о стадо,</a:t>
            </a:r>
            <a:br>
              <a:rPr lang="ru-RU" sz="2000" dirty="0"/>
            </a:br>
            <a:r>
              <a:rPr lang="ru-RU" sz="2000" dirty="0"/>
              <a:t>Премишљ’о је увек радо</a:t>
            </a:r>
            <a:br>
              <a:rPr lang="ru-RU" sz="2000" dirty="0"/>
            </a:br>
            <a:r>
              <a:rPr lang="ru-RU" sz="2000" dirty="0"/>
              <a:t>О причама старих бака</a:t>
            </a:r>
            <a:br>
              <a:rPr lang="ru-RU" sz="2000" dirty="0"/>
            </a:br>
            <a:r>
              <a:rPr lang="ru-RU" sz="2000" dirty="0"/>
              <a:t>И четама вилењака.</a:t>
            </a:r>
          </a:p>
          <a:p>
            <a:pPr marL="68580" indent="0" fontAlgn="base">
              <a:buNone/>
            </a:pPr>
            <a:r>
              <a:rPr lang="ru-RU" sz="2000" dirty="0"/>
              <a:t>Било подне, тихо, немо,</a:t>
            </a:r>
            <a:br>
              <a:rPr lang="ru-RU" sz="2000" dirty="0"/>
            </a:br>
            <a:r>
              <a:rPr lang="ru-RU" sz="2000" dirty="0"/>
              <a:t>Максим сео па задрем’о:</a:t>
            </a:r>
            <a:br>
              <a:rPr lang="ru-RU" sz="2000" dirty="0"/>
            </a:br>
            <a:r>
              <a:rPr lang="ru-RU" sz="2000" dirty="0"/>
              <a:t>Наједанпут, нуто чуда,</a:t>
            </a:r>
            <a:br>
              <a:rPr lang="ru-RU" sz="2000" dirty="0"/>
            </a:br>
            <a:r>
              <a:rPr lang="ru-RU" sz="2000" dirty="0"/>
              <a:t>Скочи неки старац с дуда.</a:t>
            </a:r>
          </a:p>
          <a:p>
            <a:pPr marL="68580" indent="0" fontAlgn="base">
              <a:buNone/>
            </a:pPr>
            <a:r>
              <a:rPr lang="ru-RU" sz="2000" dirty="0"/>
              <a:t>На старцу је било </a:t>
            </a:r>
            <a:r>
              <a:rPr lang="ru-RU" sz="2000" dirty="0" smtClean="0"/>
              <a:t>џубе*</a:t>
            </a:r>
            <a:br>
              <a:rPr lang="ru-RU" sz="2000" dirty="0" smtClean="0"/>
            </a:br>
            <a:r>
              <a:rPr lang="ru-RU" sz="2000" dirty="0" smtClean="0"/>
              <a:t>Од </a:t>
            </a:r>
            <a:r>
              <a:rPr lang="ru-RU" sz="2000" dirty="0"/>
              <a:t>шалим се светле чоје;</a:t>
            </a:r>
            <a:br>
              <a:rPr lang="ru-RU" sz="2000" dirty="0"/>
            </a:br>
            <a:r>
              <a:rPr lang="ru-RU" sz="2000" dirty="0"/>
              <a:t>Седа брада до колена</a:t>
            </a:r>
            <a:br>
              <a:rPr lang="ru-RU" sz="2000" dirty="0"/>
            </a:br>
            <a:r>
              <a:rPr lang="ru-RU" sz="2000" dirty="0"/>
              <a:t>Од варам те беле боје.</a:t>
            </a:r>
          </a:p>
          <a:p>
            <a:pPr marL="68580" indent="0" fontAlgn="base">
              <a:buNone/>
            </a:pPr>
            <a:r>
              <a:rPr lang="ru-RU" sz="2000" dirty="0"/>
              <a:t>Им’о ј’ крила к’о у рака,</a:t>
            </a:r>
            <a:br>
              <a:rPr lang="ru-RU" sz="2000" dirty="0"/>
            </a:br>
            <a:r>
              <a:rPr lang="ru-RU" sz="2000" dirty="0"/>
              <a:t>А рогове ка у миша, –</a:t>
            </a:r>
            <a:br>
              <a:rPr lang="ru-RU" sz="2000" dirty="0"/>
            </a:br>
            <a:r>
              <a:rPr lang="ru-RU" sz="2000" dirty="0"/>
              <a:t>Око паса црвен појас</a:t>
            </a:r>
            <a:br>
              <a:rPr lang="ru-RU" sz="2000" dirty="0"/>
            </a:br>
            <a:r>
              <a:rPr lang="ru-RU" sz="2000" dirty="0"/>
              <a:t>Од зелена невидиша.</a:t>
            </a:r>
          </a:p>
          <a:p>
            <a:pPr marL="68580" indent="0" fontAlgn="base">
              <a:buNone/>
            </a:pPr>
            <a:r>
              <a:rPr lang="ru-RU" sz="2000" dirty="0"/>
              <a:t>У руци му златан ковчег,</a:t>
            </a:r>
            <a:br>
              <a:rPr lang="ru-RU" sz="2000" dirty="0"/>
            </a:br>
            <a:r>
              <a:rPr lang="ru-RU" sz="2000" dirty="0"/>
              <a:t>Тврдо злато (све се гиба), –</a:t>
            </a:r>
            <a:br>
              <a:rPr lang="ru-RU" sz="2000" dirty="0"/>
            </a:br>
            <a:r>
              <a:rPr lang="ru-RU" sz="2000" dirty="0"/>
              <a:t>Он Максиму поче зборит’</a:t>
            </a:r>
            <a:br>
              <a:rPr lang="ru-RU" sz="2000" dirty="0"/>
            </a:br>
            <a:r>
              <a:rPr lang="ru-RU" sz="2000" dirty="0"/>
              <a:t>Тако гласно као риба.</a:t>
            </a:r>
          </a:p>
          <a:p>
            <a:pPr marL="68580" indent="0" fontAlgn="base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sr-Latn-R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5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>
                <a:solidFill>
                  <a:schemeClr val="bg1"/>
                </a:solidFill>
              </a:rPr>
              <a:t>ПЕСМА О МАКСИМУ</a:t>
            </a:r>
            <a:endParaRPr lang="sr-Latn-RS" i="1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638800" y="838200"/>
            <a:ext cx="2895600" cy="1676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* ЏУБЕ</a:t>
            </a:r>
            <a:r>
              <a:rPr lang="en-US" dirty="0" smtClean="0"/>
              <a:t>= </a:t>
            </a:r>
            <a:r>
              <a:rPr lang="sr-Cyrl-RS" dirty="0" smtClean="0"/>
              <a:t>део традиционалне ношње, хаљетак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399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363915"/>
            <a:ext cx="677731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„Ој, Максиме, чедо моје,</a:t>
            </a:r>
            <a:br>
              <a:rPr lang="ru-RU" sz="2000" dirty="0"/>
            </a:br>
            <a:r>
              <a:rPr lang="ru-RU" sz="2000" dirty="0"/>
              <a:t>Или унуче, – шта ли си ми,</a:t>
            </a:r>
            <a:br>
              <a:rPr lang="ru-RU" sz="2000" dirty="0"/>
            </a:br>
            <a:r>
              <a:rPr lang="ru-RU" sz="2000" dirty="0"/>
              <a:t>Прени скоком, скочи оком,</a:t>
            </a:r>
            <a:br>
              <a:rPr lang="ru-RU" sz="2000" dirty="0"/>
            </a:br>
            <a:r>
              <a:rPr lang="ru-RU" sz="2000" dirty="0"/>
              <a:t>Па ковчежић овај прими!“</a:t>
            </a:r>
          </a:p>
          <a:p>
            <a:pPr fontAlgn="base"/>
            <a:r>
              <a:rPr lang="ru-RU" sz="2000" dirty="0"/>
              <a:t>У ковчегу лаждипажди</a:t>
            </a:r>
            <a:br>
              <a:rPr lang="ru-RU" sz="2000" dirty="0"/>
            </a:br>
            <a:r>
              <a:rPr lang="ru-RU" sz="2000" dirty="0" smtClean="0"/>
              <a:t>Амулет* </a:t>
            </a:r>
            <a:r>
              <a:rPr lang="ru-RU" sz="2000" dirty="0"/>
              <a:t>је билбилити, –</a:t>
            </a:r>
            <a:br>
              <a:rPr lang="ru-RU" sz="2000" dirty="0"/>
            </a:br>
            <a:r>
              <a:rPr lang="ru-RU" sz="2000" dirty="0"/>
              <a:t>Ко прочита шта ј’ у њему</a:t>
            </a:r>
            <a:br>
              <a:rPr lang="ru-RU" sz="2000" dirty="0"/>
            </a:br>
            <a:r>
              <a:rPr lang="ru-RU" sz="2000" dirty="0"/>
              <a:t>Довека ће срећан бити.“</a:t>
            </a:r>
          </a:p>
          <a:p>
            <a:pPr fontAlgn="base"/>
            <a:r>
              <a:rPr lang="ru-RU" sz="2000" dirty="0"/>
              <a:t>Максим прими, старац даје</a:t>
            </a:r>
            <a:br>
              <a:rPr lang="ru-RU" sz="2000" dirty="0"/>
            </a:br>
            <a:r>
              <a:rPr lang="ru-RU" sz="2000" dirty="0"/>
              <a:t>Уздишући: „Ихахај!“</a:t>
            </a:r>
            <a:br>
              <a:rPr lang="ru-RU" sz="2000" dirty="0"/>
            </a:br>
            <a:r>
              <a:rPr lang="ru-RU" sz="2000" dirty="0"/>
              <a:t>Ко ми и сад још верује,</a:t>
            </a:r>
            <a:br>
              <a:rPr lang="ru-RU" sz="2000" dirty="0"/>
            </a:br>
            <a:r>
              <a:rPr lang="ru-RU" sz="2000" dirty="0"/>
              <a:t>Нека чита песми крај.</a:t>
            </a:r>
          </a:p>
          <a:p>
            <a:pPr fontAlgn="base"/>
            <a:r>
              <a:rPr lang="ru-RU" sz="2000" dirty="0"/>
              <a:t>Кад отвори Максим ковчег,</a:t>
            </a:r>
            <a:br>
              <a:rPr lang="ru-RU" sz="2000" dirty="0"/>
            </a:br>
            <a:r>
              <a:rPr lang="ru-RU" sz="2000" dirty="0"/>
              <a:t>Од милине сав претрну,</a:t>
            </a:r>
            <a:br>
              <a:rPr lang="ru-RU" sz="2000" dirty="0"/>
            </a:br>
            <a:r>
              <a:rPr lang="ru-RU" sz="2000" dirty="0"/>
              <a:t>Јер ту нађе хартијицу</a:t>
            </a:r>
            <a:br>
              <a:rPr lang="ru-RU" sz="2000" dirty="0"/>
            </a:br>
            <a:r>
              <a:rPr lang="ru-RU" sz="2000" dirty="0"/>
              <a:t>Тако белу, чисто црну.</a:t>
            </a:r>
          </a:p>
          <a:p>
            <a:pPr fontAlgn="base"/>
            <a:r>
              <a:rPr lang="ru-RU" sz="2000" dirty="0"/>
              <a:t>Хартија је била мала,</a:t>
            </a:r>
            <a:br>
              <a:rPr lang="ru-RU" sz="2000" dirty="0"/>
            </a:br>
            <a:r>
              <a:rPr lang="ru-RU" sz="2000" dirty="0"/>
              <a:t>Једва већа од три хвата,</a:t>
            </a:r>
            <a:br>
              <a:rPr lang="ru-RU" sz="2000" dirty="0"/>
            </a:br>
            <a:r>
              <a:rPr lang="ru-RU" sz="2000" dirty="0"/>
              <a:t>На хартији беху слова</a:t>
            </a:r>
            <a:br>
              <a:rPr lang="ru-RU" sz="2000" dirty="0"/>
            </a:br>
            <a:r>
              <a:rPr lang="ru-RU" sz="2000" dirty="0"/>
              <a:t>Од мокрога сувог злата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Oval Callout 4"/>
          <p:cNvSpPr/>
          <p:nvPr/>
        </p:nvSpPr>
        <p:spPr>
          <a:xfrm>
            <a:off x="5486400" y="1676400"/>
            <a:ext cx="2133600" cy="1524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*АМУЛЕТ = амајлија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24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200" dirty="0"/>
              <a:t>Е, сад само нек прочита</a:t>
            </a:r>
            <a:br>
              <a:rPr lang="ru-RU" sz="2200" dirty="0"/>
            </a:br>
            <a:r>
              <a:rPr lang="ru-RU" sz="2200" dirty="0"/>
              <a:t>Па је срећан, – али јао,</a:t>
            </a:r>
            <a:br>
              <a:rPr lang="ru-RU" sz="2200" dirty="0"/>
            </a:br>
            <a:r>
              <a:rPr lang="ru-RU" sz="2200" dirty="0"/>
              <a:t>Још једанпут, двапут јао!</a:t>
            </a:r>
            <a:br>
              <a:rPr lang="ru-RU" sz="2200" dirty="0"/>
            </a:br>
            <a:r>
              <a:rPr lang="ru-RU" sz="2200" dirty="0"/>
              <a:t>– МАКСИМ НИЈЕ ЧИТАТ ЗНАО!</a:t>
            </a:r>
          </a:p>
          <a:p>
            <a:pPr fontAlgn="base"/>
            <a:r>
              <a:rPr lang="ru-RU" sz="2200" dirty="0"/>
              <a:t>Ја бих сада мог’о свршит</a:t>
            </a:r>
            <a:br>
              <a:rPr lang="ru-RU" sz="2200" dirty="0"/>
            </a:br>
            <a:r>
              <a:rPr lang="ru-RU" sz="2200" dirty="0"/>
              <a:t>Ову песму шалозбиљну</a:t>
            </a:r>
            <a:br>
              <a:rPr lang="ru-RU" sz="2200" dirty="0"/>
            </a:br>
            <a:r>
              <a:rPr lang="ru-RU" sz="2200" dirty="0"/>
              <a:t>Јер је песма стигла мету,</a:t>
            </a:r>
            <a:br>
              <a:rPr lang="ru-RU" sz="2200" dirty="0"/>
            </a:br>
            <a:r>
              <a:rPr lang="ru-RU" sz="2200" dirty="0"/>
              <a:t>Ону мету куда циљну.</a:t>
            </a:r>
          </a:p>
          <a:p>
            <a:pPr fontAlgn="base"/>
            <a:r>
              <a:rPr lang="ru-RU" sz="2200" dirty="0"/>
              <a:t>Ал’ још видим оног старца</a:t>
            </a:r>
            <a:br>
              <a:rPr lang="ru-RU" sz="2200" dirty="0"/>
            </a:br>
            <a:r>
              <a:rPr lang="ru-RU" sz="2200" dirty="0"/>
              <a:t>Где се цери иза луга, –</a:t>
            </a:r>
            <a:br>
              <a:rPr lang="ru-RU" sz="2200" dirty="0"/>
            </a:br>
            <a:r>
              <a:rPr lang="ru-RU" sz="2200" dirty="0"/>
              <a:t>Ко год данас читат не зна</a:t>
            </a:r>
            <a:br>
              <a:rPr lang="ru-RU" sz="2200" dirty="0"/>
            </a:br>
            <a:r>
              <a:rPr lang="ru-RU" sz="2200" dirty="0"/>
              <a:t>Том се сваки ђаво руга.</a:t>
            </a:r>
            <a:endParaRPr lang="sr-Latn-RS" sz="2200" dirty="0"/>
          </a:p>
          <a:p>
            <a:endParaRPr lang="sr-Latn-R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371600" y="4343400"/>
            <a:ext cx="3200400" cy="533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Јован Јовановић Змај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873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914400" y="838200"/>
            <a:ext cx="4114800" cy="53340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Да ли у наведеној песми проналазите четири поменуте компоненте Змајеве поетике?</a:t>
            </a:r>
          </a:p>
          <a:p>
            <a:pPr algn="ctr"/>
            <a:endParaRPr lang="sr-Cyrl-RS" dirty="0"/>
          </a:p>
          <a:p>
            <a:pPr algn="ctr"/>
            <a:r>
              <a:rPr lang="sr-Cyrl-RS" dirty="0" smtClean="0"/>
              <a:t>*Прочитајте песму још једанпут. Које песничке слике су представљене?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990600"/>
            <a:ext cx="27135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76962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Почетак песме нас упућује на Максима, који чува стадо. Подне је, а он се налази под  дудовим дрветом. Песник нас наводи да помислимо како је Максим дечак (премишља радо о причама старих бака/машта/ залуђен фантастичним причама). </a:t>
            </a:r>
          </a:p>
          <a:p>
            <a:r>
              <a:rPr lang="sr-Cyrl-RS" dirty="0" smtClean="0"/>
              <a:t>Сазнајемо да дечак, премишљајући, успева да задрема. </a:t>
            </a:r>
          </a:p>
          <a:p>
            <a:r>
              <a:rPr lang="sr-Cyrl-RS" dirty="0" smtClean="0"/>
              <a:t>Добили смо одговоре на питања: Ко ради? Шта ради? Када ради? Где ради? </a:t>
            </a:r>
          </a:p>
          <a:p>
            <a:r>
              <a:rPr lang="sr-Cyrl-RS" dirty="0" smtClean="0"/>
              <a:t>Представљена песничка слика указује на стварност једног пастира.</a:t>
            </a:r>
            <a:endParaRPr lang="sr-Cyrl-RS" dirty="0"/>
          </a:p>
          <a:p>
            <a:r>
              <a:rPr lang="sr-Cyrl-RS" dirty="0" smtClean="0"/>
              <a:t>Друга песничка слика дата је у стиховима: </a:t>
            </a:r>
          </a:p>
          <a:p>
            <a:pPr marL="68580" indent="0" fontAlgn="base">
              <a:buNone/>
            </a:pPr>
            <a:r>
              <a:rPr lang="ru-RU" sz="1400" i="1" dirty="0">
                <a:solidFill>
                  <a:srgbClr val="FF0000"/>
                </a:solidFill>
              </a:rPr>
              <a:t>Наједанпут</a:t>
            </a:r>
            <a:r>
              <a:rPr lang="ru-RU" sz="1400" i="1" dirty="0"/>
              <a:t>, нуто </a:t>
            </a:r>
            <a:r>
              <a:rPr lang="ru-RU" sz="1400" i="1" dirty="0">
                <a:solidFill>
                  <a:srgbClr val="FF0000"/>
                </a:solidFill>
              </a:rPr>
              <a:t>чуда,</a:t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/>
              <a:t>Скочи неки </a:t>
            </a:r>
            <a:r>
              <a:rPr lang="ru-RU" sz="1400" i="1" u="sng" dirty="0">
                <a:solidFill>
                  <a:srgbClr val="FF0000"/>
                </a:solidFill>
              </a:rPr>
              <a:t>старац с дуда</a:t>
            </a:r>
            <a:r>
              <a:rPr lang="ru-RU" sz="1400" i="1" dirty="0"/>
              <a:t>.</a:t>
            </a:r>
          </a:p>
          <a:p>
            <a:pPr marL="68580" indent="0" fontAlgn="base">
              <a:buNone/>
            </a:pPr>
            <a:r>
              <a:rPr lang="ru-RU" sz="1400" i="1" dirty="0"/>
              <a:t>На старцу је било џубе*</a:t>
            </a:r>
            <a:br>
              <a:rPr lang="ru-RU" sz="1400" i="1" dirty="0"/>
            </a:br>
            <a:r>
              <a:rPr lang="ru-RU" sz="1400" i="1" u="sng" dirty="0"/>
              <a:t>Од шалим се светле чоје</a:t>
            </a:r>
            <a:r>
              <a:rPr lang="ru-RU" sz="1400" i="1" dirty="0"/>
              <a:t>;</a:t>
            </a:r>
            <a:br>
              <a:rPr lang="ru-RU" sz="1400" i="1" dirty="0"/>
            </a:br>
            <a:r>
              <a:rPr lang="ru-RU" sz="1400" i="1" dirty="0"/>
              <a:t>Седа брада до колена</a:t>
            </a:r>
            <a:br>
              <a:rPr lang="ru-RU" sz="1400" i="1" dirty="0"/>
            </a:br>
            <a:r>
              <a:rPr lang="ru-RU" sz="1400" i="1" dirty="0"/>
              <a:t>Од </a:t>
            </a:r>
            <a:r>
              <a:rPr lang="ru-RU" sz="1400" i="1" u="sng" dirty="0"/>
              <a:t>варам те беле боје</a:t>
            </a:r>
            <a:r>
              <a:rPr lang="ru-RU" sz="1400" i="1" dirty="0"/>
              <a:t>.</a:t>
            </a:r>
          </a:p>
          <a:p>
            <a:pPr marL="68580" indent="0" fontAlgn="base">
              <a:buNone/>
            </a:pPr>
            <a:r>
              <a:rPr lang="ru-RU" sz="1400" i="1" dirty="0"/>
              <a:t>Им’о ј</a:t>
            </a:r>
            <a:r>
              <a:rPr lang="ru-RU" sz="1400" i="1" u="sng" dirty="0"/>
              <a:t>’ крила к’о у рака</a:t>
            </a:r>
            <a:r>
              <a:rPr lang="ru-RU" sz="1400" i="1" dirty="0"/>
              <a:t>,</a:t>
            </a:r>
            <a:br>
              <a:rPr lang="ru-RU" sz="1400" i="1" dirty="0"/>
            </a:br>
            <a:r>
              <a:rPr lang="ru-RU" sz="1400" i="1" dirty="0"/>
              <a:t>А </a:t>
            </a:r>
            <a:r>
              <a:rPr lang="ru-RU" sz="1400" i="1" u="sng" dirty="0"/>
              <a:t>рогове ка у миша, </a:t>
            </a:r>
            <a:r>
              <a:rPr lang="ru-RU" sz="1400" i="1" dirty="0"/>
              <a:t>–</a:t>
            </a:r>
            <a:br>
              <a:rPr lang="ru-RU" sz="1400" i="1" dirty="0"/>
            </a:br>
            <a:r>
              <a:rPr lang="ru-RU" sz="1400" i="1" dirty="0"/>
              <a:t>Око паса црвен појас</a:t>
            </a:r>
            <a:br>
              <a:rPr lang="ru-RU" sz="1400" i="1" dirty="0"/>
            </a:br>
            <a:r>
              <a:rPr lang="ru-RU" sz="1400" i="1" dirty="0"/>
              <a:t>Од зелена </a:t>
            </a:r>
            <a:r>
              <a:rPr lang="ru-RU" sz="1400" i="1" u="sng" dirty="0"/>
              <a:t>невидиша</a:t>
            </a:r>
            <a:r>
              <a:rPr lang="ru-RU" sz="1400" i="1" dirty="0"/>
              <a:t>.</a:t>
            </a:r>
          </a:p>
          <a:p>
            <a:pPr marL="68580" indent="0" fontAlgn="base">
              <a:buNone/>
            </a:pPr>
            <a:r>
              <a:rPr lang="ru-RU" sz="1400" i="1" dirty="0"/>
              <a:t>У руци му златан ковчег,</a:t>
            </a:r>
            <a:br>
              <a:rPr lang="ru-RU" sz="1400" i="1" dirty="0"/>
            </a:br>
            <a:r>
              <a:rPr lang="ru-RU" sz="1400" i="1" dirty="0">
                <a:solidFill>
                  <a:schemeClr val="bg2">
                    <a:lumMod val="50000"/>
                  </a:schemeClr>
                </a:solidFill>
              </a:rPr>
              <a:t>Тврдо злато (све се гиба</a:t>
            </a:r>
            <a:r>
              <a:rPr lang="ru-RU" sz="1400" i="1" dirty="0"/>
              <a:t>), –</a:t>
            </a:r>
            <a:br>
              <a:rPr lang="ru-RU" sz="1400" i="1" dirty="0"/>
            </a:br>
            <a:r>
              <a:rPr lang="ru-RU" sz="1400" i="1" dirty="0"/>
              <a:t>Он Максиму поче </a:t>
            </a:r>
            <a:r>
              <a:rPr lang="ru-RU" sz="1400" i="1" dirty="0">
                <a:solidFill>
                  <a:schemeClr val="bg2">
                    <a:lumMod val="50000"/>
                  </a:schemeClr>
                </a:solidFill>
              </a:rPr>
              <a:t>зборит’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Тако гласно као риба.</a:t>
            </a:r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3886200" y="3657600"/>
            <a:ext cx="43434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Апсурдна слика: старац на дуду. Обрати пажњу на атрибуте којима песник ближе дочарава старчеву појаву.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sr-Cyrl-RS" dirty="0" smtClean="0"/>
              <a:t>Крила к`о у рака</a:t>
            </a:r>
          </a:p>
          <a:p>
            <a:pPr marL="285750" indent="-285750" algn="ctr">
              <a:buFont typeface="Arial" charset="0"/>
              <a:buChar char="•"/>
            </a:pPr>
            <a:r>
              <a:rPr lang="sr-Cyrl-RS" dirty="0" smtClean="0"/>
              <a:t>Рогови као у миша – апсурд, </a:t>
            </a:r>
            <a:r>
              <a:rPr lang="sr-Cyrl-RS" dirty="0"/>
              <a:t>н</a:t>
            </a:r>
            <a:r>
              <a:rPr lang="sr-Cyrl-RS" dirty="0" smtClean="0"/>
              <a:t>онсенс (бесмислица)</a:t>
            </a:r>
          </a:p>
        </p:txBody>
      </p:sp>
    </p:spTree>
    <p:extLst>
      <p:ext uri="{BB962C8B-B14F-4D97-AF65-F5344CB8AC3E}">
        <p14:creationId xmlns:p14="http://schemas.microsoft.com/office/powerpoint/2010/main" val="3646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7620001" cy="4153347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Старац са собом носи ковчег који даје Максиму. У њему се налази хартијица са натписом који доноси срећу ономе ко га прочита. Међутим, Змај гради хуморни ефекат управо путем нонсенсних заблуда: ковчег од злата, а гиба се! Оксиморонски спојеви: бела хартија, чисто црна; на хартији слова од мокрога сувог злата.</a:t>
            </a:r>
          </a:p>
          <a:p>
            <a:endParaRPr lang="sr-Cyrl-RS" dirty="0"/>
          </a:p>
          <a:p>
            <a:r>
              <a:rPr lang="sr-Cyrl-RS" dirty="0"/>
              <a:t>Ј</a:t>
            </a:r>
            <a:r>
              <a:rPr lang="sr-Cyrl-RS" dirty="0" smtClean="0"/>
              <a:t>езичке играрије: </a:t>
            </a:r>
          </a:p>
          <a:p>
            <a:r>
              <a:rPr lang="sr-Cyrl-RS" i="1" dirty="0" smtClean="0"/>
              <a:t>У ковчегу лаждипажди</a:t>
            </a:r>
          </a:p>
          <a:p>
            <a:r>
              <a:rPr lang="sr-Cyrl-RS" i="1" dirty="0" smtClean="0"/>
              <a:t>амулет је билбилити... </a:t>
            </a:r>
            <a:r>
              <a:rPr lang="sr-Cyrl-RS" i="1" dirty="0"/>
              <a:t> </a:t>
            </a:r>
            <a:r>
              <a:rPr lang="sr-Cyrl-RS" i="1" dirty="0" smtClean="0"/>
              <a:t> </a:t>
            </a:r>
          </a:p>
          <a:p>
            <a:endParaRPr lang="sr-Cyrl-RS" i="1" dirty="0"/>
          </a:p>
          <a:p>
            <a:pPr marL="68580" indent="0">
              <a:buNone/>
            </a:pPr>
            <a:endParaRPr lang="sr-Latn-R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01613" y="3006011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Шала и збиља преплићу се у овој песми. Почетна слика смењена је другом у коју упливава фантастично (старац са дуда , ковчег од злата са амајлијом – чудесни предмети који доводе појединца до среће у животу). </a:t>
            </a:r>
            <a:endParaRPr lang="sr-Latn-RS" dirty="0"/>
          </a:p>
        </p:txBody>
      </p:sp>
      <p:sp>
        <p:nvSpPr>
          <p:cNvPr id="6" name="Notched Right Arrow 5"/>
          <p:cNvSpPr/>
          <p:nvPr/>
        </p:nvSpPr>
        <p:spPr>
          <a:xfrm rot="6039641">
            <a:off x="2008662" y="4703230"/>
            <a:ext cx="685276" cy="2888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1066800" y="5257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ЗВУЧНИМ НАБОЈЕМ ОВЕ РЕЧИ ПОКРЕЋУ ИМАГИНАЦИЈУ, А ИГРЕ СМИСЛА И АПСУРДА ИЗАЗИВАЈУ СМЕХ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395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Максим прими, старац даје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Уздишући: „Ихахај!“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Ко ми и сад још верује,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Нека чита песми крај.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	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Змај се критички осврће на приче старих бака о четама вилењака и негује полемички однос према бајци. Он опомиње децу да чудесни извори среће не постоје ! Песник истински верује у научни напредак; школовање је најважнији пут у животу:</a:t>
            </a:r>
          </a:p>
          <a:p>
            <a:pPr fontAlgn="base"/>
            <a:r>
              <a:rPr lang="ru-RU" i="1" dirty="0"/>
              <a:t>Е, сад само нек прочита</a:t>
            </a:r>
            <a:br>
              <a:rPr lang="ru-RU" i="1" dirty="0"/>
            </a:br>
            <a:r>
              <a:rPr lang="ru-RU" i="1" dirty="0"/>
              <a:t>Па је срећан, – али јао,</a:t>
            </a:r>
            <a:br>
              <a:rPr lang="ru-RU" i="1" dirty="0"/>
            </a:br>
            <a:r>
              <a:rPr lang="ru-RU" i="1" dirty="0"/>
              <a:t>Још једанпут, двапут јао!</a:t>
            </a:r>
            <a:br>
              <a:rPr lang="ru-RU" i="1" dirty="0"/>
            </a:br>
            <a:r>
              <a:rPr lang="ru-RU" i="1" dirty="0"/>
              <a:t>– МАКСИМ НИЈЕ ЧИТАТ ЗНАО!</a:t>
            </a:r>
          </a:p>
          <a:p>
            <a:pPr fontAlgn="base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3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Callout 3"/>
          <p:cNvSpPr/>
          <p:nvPr/>
        </p:nvSpPr>
        <p:spPr>
          <a:xfrm>
            <a:off x="4953000" y="304800"/>
            <a:ext cx="3581400" cy="5867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Песник у последњим стиховима признаје да је песма имала „мету“. Та мета је ПОУКА. Свако ко не зна да чита и ко није образован верује у бесмислице.</a:t>
            </a:r>
          </a:p>
          <a:p>
            <a:pPr algn="ctr"/>
            <a:endParaRPr lang="sr-Cyrl-R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2000" i="1" dirty="0"/>
              <a:t>Ја бих сада мог’о свршит</a:t>
            </a:r>
            <a:br>
              <a:rPr lang="ru-RU" sz="2000" i="1" dirty="0"/>
            </a:br>
            <a:r>
              <a:rPr lang="ru-RU" sz="2000" i="1" dirty="0"/>
              <a:t>Ову песму </a:t>
            </a:r>
            <a:r>
              <a:rPr lang="ru-RU" sz="2000" b="1" i="1" dirty="0"/>
              <a:t>шалозбиљну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u="sng" dirty="0"/>
              <a:t>Јер је песма стигла мету,</a:t>
            </a:r>
            <a:br>
              <a:rPr lang="ru-RU" sz="2000" i="1" u="sng" dirty="0"/>
            </a:br>
            <a:r>
              <a:rPr lang="ru-RU" sz="2000" i="1" u="sng" dirty="0"/>
              <a:t>Ону мету куда циљну.</a:t>
            </a:r>
          </a:p>
          <a:p>
            <a:pPr fontAlgn="base"/>
            <a:r>
              <a:rPr lang="ru-RU" sz="2000" i="1" dirty="0"/>
              <a:t>Ал’ још видим оног старца</a:t>
            </a:r>
            <a:br>
              <a:rPr lang="ru-RU" sz="2000" i="1" dirty="0"/>
            </a:br>
            <a:r>
              <a:rPr lang="ru-RU" sz="2000" i="1" dirty="0"/>
              <a:t>Где се цери иза луга, –</a:t>
            </a:r>
            <a:br>
              <a:rPr lang="ru-RU" sz="2000" i="1" dirty="0"/>
            </a:br>
            <a:r>
              <a:rPr lang="ru-RU" sz="2000" i="1" dirty="0">
                <a:solidFill>
                  <a:srgbClr val="FF0000"/>
                </a:solidFill>
              </a:rPr>
              <a:t>Ко год данас читат не зна</a:t>
            </a:r>
            <a:br>
              <a:rPr lang="ru-RU" sz="2000" i="1" dirty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rgbClr val="FF0000"/>
                </a:solidFill>
              </a:rPr>
              <a:t>Том се сваки ђаво руга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sr-Latn-RS" dirty="0">
              <a:solidFill>
                <a:srgbClr val="FF0000"/>
              </a:solidFill>
            </a:endParaRPr>
          </a:p>
          <a:p>
            <a:endParaRPr lang="sr-Cyrl-RS" dirty="0" smtClean="0"/>
          </a:p>
          <a:p>
            <a:r>
              <a:rPr lang="sr-Cyrl-RS" dirty="0" smtClean="0"/>
              <a:t>--- Старац се нашалио са дечаком? Да ли је дечак све само сањао? </a:t>
            </a:r>
            <a:endParaRPr lang="sr-Latn-RS" dirty="0"/>
          </a:p>
        </p:txBody>
      </p:sp>
      <p:sp>
        <p:nvSpPr>
          <p:cNvPr id="5" name="Flowchart: Process 4"/>
          <p:cNvSpPr/>
          <p:nvPr/>
        </p:nvSpPr>
        <p:spPr>
          <a:xfrm>
            <a:off x="990600" y="152400"/>
            <a:ext cx="4267200" cy="1752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Фразеологизми:</a:t>
            </a:r>
          </a:p>
          <a:p>
            <a:pPr algn="ctr"/>
            <a:r>
              <a:rPr lang="sr-Cyrl-RS" dirty="0" smtClean="0"/>
              <a:t>ПАСТИ СА ДУДА = бити луд, неурачунљив</a:t>
            </a:r>
          </a:p>
          <a:p>
            <a:pPr algn="ctr"/>
            <a:r>
              <a:rPr lang="sr-Cyrl-RS" dirty="0" smtClean="0"/>
              <a:t>БИТИ ОШИНУТ ДУДОВОМ  ГРАНОМ=бити припит (ракија од дуда)</a:t>
            </a:r>
          </a:p>
        </p:txBody>
      </p:sp>
    </p:spTree>
    <p:extLst>
      <p:ext uri="{BB962C8B-B14F-4D97-AF65-F5344CB8AC3E}">
        <p14:creationId xmlns:p14="http://schemas.microsoft.com/office/powerpoint/2010/main" val="29600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024744" cy="11430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Поезија за децу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086600" cy="49530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Милован Данојлић: дечија песма као „наивна песма“; она врста песме која је узела дете као свој формални изговор и оправдање.</a:t>
            </a:r>
          </a:p>
          <a:p>
            <a:r>
              <a:rPr lang="sr-Cyrl-RS" dirty="0" smtClean="0"/>
              <a:t>- користи се психичким и другим особеностима детета да би остварила своју специфичну боју </a:t>
            </a:r>
          </a:p>
          <a:p>
            <a:r>
              <a:rPr lang="sr-Cyrl-RS" dirty="0" smtClean="0"/>
              <a:t>- Миларић: три концепта дечије песме: педагошки, лудички (игра) и песнички.</a:t>
            </a:r>
          </a:p>
          <a:p>
            <a:r>
              <a:rPr lang="sr-Cyrl-RS" dirty="0" smtClean="0"/>
              <a:t>Педагошки концепт упућује на васпитну функцију поезије за децу.</a:t>
            </a:r>
          </a:p>
          <a:p>
            <a:r>
              <a:rPr lang="sr-Cyrl-RS" dirty="0" smtClean="0"/>
              <a:t>Лудички концепт апострофира игру као суштину дечијег света.</a:t>
            </a:r>
          </a:p>
          <a:p>
            <a:r>
              <a:rPr lang="sr-Cyrl-RS" dirty="0" smtClean="0"/>
              <a:t>Песнички концепт: мит о детету песнику и детињству као поетском и поетичном добу.</a:t>
            </a:r>
          </a:p>
          <a:p>
            <a:pPr marL="68580" indent="0">
              <a:buNone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9723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Дидактички принцип Змајеве поезије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sr-Cyrl-RS" dirty="0" smtClean="0"/>
              <a:t>Поред чистог, поетског принципа, увидели смо, у Змајевој поезији истакнут је на првом месту дидактички принцип. Змај спаја поуку и забаву, где је поука увек на првом месту. </a:t>
            </a:r>
            <a:endParaRPr lang="sr-Cyrl-RS" dirty="0"/>
          </a:p>
          <a:p>
            <a:pPr marL="68580" indent="0">
              <a:buNone/>
            </a:pPr>
            <a:r>
              <a:rPr lang="sr-Cyrl-RS" dirty="0" smtClean="0"/>
              <a:t>У нонсенсним песмама као што је „Песма о Максиму“, песничка сугестија почива на апсурдним сликама.</a:t>
            </a:r>
          </a:p>
          <a:p>
            <a:pPr marL="68580" indent="0">
              <a:buNone/>
            </a:pPr>
            <a:endParaRPr lang="sr-Cyrl-RS" dirty="0" smtClean="0"/>
          </a:p>
          <a:p>
            <a:pPr marL="6858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279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211209" cy="5527829"/>
          </a:xfrm>
        </p:spPr>
        <p:txBody>
          <a:bodyPr/>
          <a:lstStyle/>
          <a:p>
            <a:r>
              <a:rPr lang="sr-Cyrl-RS" dirty="0" smtClean="0"/>
              <a:t>Змај не претвара поуку у догму! Његова поезија је надвладала и подредила поуку естетској димензији поезије. </a:t>
            </a:r>
            <a:endParaRPr lang="sr-Cyrl-RS" dirty="0"/>
          </a:p>
          <a:p>
            <a:r>
              <a:rPr lang="sr-Cyrl-RS" dirty="0" smtClean="0"/>
              <a:t>Спонтани, једноставни, непретенциозни стихови, ослоњени на дубоко познавање дечије природе.</a:t>
            </a:r>
          </a:p>
          <a:p>
            <a:endParaRPr lang="sr-Cyrl-RS" dirty="0"/>
          </a:p>
          <a:p>
            <a:r>
              <a:rPr lang="sr-Cyrl-RS" sz="2000" dirty="0" smtClean="0"/>
              <a:t>„Дјецу као периферан друштвени слој грађанско-патријархалног и руралног друштва Змајева дјечја поезија ставила је у средиште свог књижевног интереса, потврђујући њихов свијет и њих особно као могући књижевни мотив и релевантну публику“.    Ј. Скок, </a:t>
            </a:r>
            <a:r>
              <a:rPr lang="sr-Cyrl-RS" sz="2000" i="1" dirty="0" smtClean="0"/>
              <a:t>Уз интимни избор Змајеве антологијске пјесме „Ветар“</a:t>
            </a:r>
            <a:r>
              <a:rPr lang="sr-Cyrl-RS" sz="2000" dirty="0" smtClean="0"/>
              <a:t>, Детињство, 1-2, 1983, 16.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653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2" y="3886200"/>
            <a:ext cx="3599873" cy="24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6629400" cy="457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Деца у Змајевој поезији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029201" cy="51816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Змај није идеализовао децу. Он приказује често озбиљне дечије мане (Лењи Гаша, Пура - Моца). Ликови који отелотворавају „рђаве особине“ делују веома животно и незаборавно. То су дечији типови, којих има у свакој генерацији (тип размаженог детета – „Материна маза“)</a:t>
            </a:r>
          </a:p>
          <a:p>
            <a:r>
              <a:rPr lang="sr-Cyrl-RS" dirty="0" smtClean="0"/>
              <a:t>Дечији несташлуци опевани су са топлином и оптимизмом.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2" y="1447800"/>
            <a:ext cx="287161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7772400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RS" dirty="0" smtClean="0"/>
              <a:t>Змајева поезија обухватила је све дечије узрасте, различита дечија интересовања, и животе деце у различитим животним срединама и у различитим социјалним околностима.</a:t>
            </a:r>
            <a:endParaRPr lang="sr-Cyrl-RS" dirty="0"/>
          </a:p>
          <a:p>
            <a:pPr>
              <a:defRPr/>
            </a:pPr>
            <a:r>
              <a:rPr lang="sr-Cyrl-RS" dirty="0" smtClean="0"/>
              <a:t>Змај, у многим песмама пева о </a:t>
            </a:r>
            <a:r>
              <a:rPr lang="sr-Cyrl-RS" dirty="0" smtClean="0">
                <a:solidFill>
                  <a:srgbClr val="FF0000"/>
                </a:solidFill>
              </a:rPr>
              <a:t>предшколском детету</a:t>
            </a:r>
            <a:r>
              <a:rPr lang="sr-Cyrl-RS" dirty="0" smtClean="0"/>
              <a:t>, о његовом спољашњем и унутрашњем свету, о онтолошким специфичностима тог узраста. У овим песмама песник покушава да проникне у суштину феномена игре и њено значење за дете: </a:t>
            </a:r>
          </a:p>
          <a:p>
            <a:pPr>
              <a:defRPr/>
            </a:pPr>
            <a:r>
              <a:rPr lang="sr-Cyrl-RS" dirty="0" smtClean="0"/>
              <a:t>- „Мали коњаник“, „Свуд по кући“, „Пера као доктор“</a:t>
            </a:r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37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65"/>
            <a:ext cx="7024744" cy="1143000"/>
          </a:xfrm>
        </p:spPr>
        <p:txBody>
          <a:bodyPr/>
          <a:lstStyle/>
          <a:p>
            <a:r>
              <a:rPr lang="sr-Cyrl-RS" dirty="0" smtClean="0"/>
              <a:t>Пера као доктор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47380"/>
            <a:ext cx="3886199" cy="5257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ru-RU" sz="2200" dirty="0" smtClean="0"/>
          </a:p>
          <a:p>
            <a:pPr marL="6858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„</a:t>
            </a:r>
            <a:r>
              <a:rPr lang="ru-RU" sz="2200" dirty="0" smtClean="0">
                <a:solidFill>
                  <a:schemeClr val="tx1"/>
                </a:solidFill>
              </a:rPr>
              <a:t>Господине </a:t>
            </a:r>
            <a:r>
              <a:rPr lang="ru-RU" sz="2200" dirty="0">
                <a:solidFill>
                  <a:schemeClr val="tx1"/>
                </a:solidFill>
              </a:rPr>
              <a:t>докторе,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звала сам вас амо,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лутка ми је болесна,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гледајте је само.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Пипните јој образе,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пипните јој чело,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мени се бар чини,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ужасно је врело!"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Доктор седи укочен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са озбиљним миром,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пипа било луткино,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па дрма шеширом: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4471219" y="914400"/>
            <a:ext cx="3200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"Инфлуенца велика,</a:t>
            </a:r>
            <a:br>
              <a:rPr lang="ru-RU" sz="2000" dirty="0"/>
            </a:br>
            <a:r>
              <a:rPr lang="ru-RU" sz="2000" dirty="0"/>
              <a:t>ал' умрети неће,</a:t>
            </a:r>
            <a:br>
              <a:rPr lang="ru-RU" sz="2000" dirty="0"/>
            </a:br>
            <a:r>
              <a:rPr lang="ru-RU" sz="2000" dirty="0"/>
              <a:t>немојте је љубити</a:t>
            </a:r>
            <a:br>
              <a:rPr lang="ru-RU" sz="2000" dirty="0"/>
            </a:br>
            <a:r>
              <a:rPr lang="ru-RU" sz="2000" dirty="0"/>
              <a:t>да на вас не пређе.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Лек ћу јој прописати,</a:t>
            </a:r>
            <a:br>
              <a:rPr lang="ru-RU" sz="2000" dirty="0"/>
            </a:br>
            <a:r>
              <a:rPr lang="ru-RU" sz="2000" dirty="0"/>
              <a:t>прашак сваког сата,</a:t>
            </a:r>
            <a:br>
              <a:rPr lang="ru-RU" sz="2000" dirty="0"/>
            </a:br>
            <a:r>
              <a:rPr lang="ru-RU" sz="2000" dirty="0"/>
              <a:t>уз то нек' је протрља</a:t>
            </a:r>
            <a:br>
              <a:rPr lang="ru-RU" sz="2000" dirty="0"/>
            </a:br>
            <a:r>
              <a:rPr lang="ru-RU" sz="2000" dirty="0"/>
              <a:t>ваша баба Ната.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Лимунаду правите</a:t>
            </a:r>
            <a:br>
              <a:rPr lang="ru-RU" sz="2000" dirty="0"/>
            </a:br>
            <a:r>
              <a:rPr lang="ru-RU" sz="2000" dirty="0"/>
              <a:t>у вел'ким чашама,</a:t>
            </a:r>
            <a:br>
              <a:rPr lang="ru-RU" sz="2000" dirty="0"/>
            </a:br>
            <a:r>
              <a:rPr lang="ru-RU" sz="2000" dirty="0"/>
              <a:t>ако јој се не пије,</a:t>
            </a:r>
            <a:br>
              <a:rPr lang="ru-RU" sz="2000" dirty="0"/>
            </a:br>
            <a:r>
              <a:rPr lang="ru-RU" sz="2000" dirty="0"/>
              <a:t>попићу ја с вама."</a:t>
            </a:r>
            <a:endParaRPr lang="sr-Latn-RS" sz="20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692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33710" cy="1867936"/>
          </a:xfrm>
        </p:spPr>
        <p:txBody>
          <a:bodyPr>
            <a:noAutofit/>
          </a:bodyPr>
          <a:lstStyle/>
          <a:p>
            <a:r>
              <a:rPr lang="sr-Cyrl-RS" sz="2000" dirty="0" smtClean="0">
                <a:solidFill>
                  <a:schemeClr val="tx1"/>
                </a:solidFill>
              </a:rPr>
              <a:t>Наведена песма је само једна од многих Змајевих песама које приказују децу, како са страшћу и заносом у потпуности преобликују стварност око себе. У играма замишљања, деца испуњавају своје снове. Змај је проницао у психолошке основе те игре и третирао је као средство помоћу којег деца оплемењују свет.</a:t>
            </a:r>
            <a:endParaRPr lang="sr-Latn-R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3099147"/>
            <a:ext cx="4859249" cy="27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0595"/>
            <a:ext cx="7024744" cy="1143000"/>
          </a:xfrm>
        </p:spPr>
        <p:txBody>
          <a:bodyPr/>
          <a:lstStyle/>
          <a:p>
            <a:r>
              <a:rPr lang="sr-Cyrl-RS" dirty="0" smtClean="0"/>
              <a:t>Песнички мотиви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3382001" y="2888322"/>
            <a:ext cx="3124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Јован Јовановић Змај</a:t>
            </a:r>
            <a:endParaRPr lang="sr-Latn-RS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983445"/>
            <a:ext cx="2242751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ПЕСМЕ О ДЕЧИЈОЈ ИГРИ:</a:t>
            </a:r>
          </a:p>
          <a:p>
            <a:r>
              <a:rPr lang="sr-Cyrl-RS" dirty="0" smtClean="0"/>
              <a:t>* </a:t>
            </a:r>
            <a:r>
              <a:rPr lang="sr-Cyrl-RS" i="1" dirty="0" smtClean="0"/>
              <a:t>Мала Фема</a:t>
            </a:r>
          </a:p>
          <a:p>
            <a:r>
              <a:rPr lang="sr-Cyrl-RS" i="1" dirty="0" smtClean="0"/>
              <a:t>* Мали коњаник</a:t>
            </a:r>
          </a:p>
          <a:p>
            <a:r>
              <a:rPr lang="sr-Cyrl-RS" i="1" dirty="0" smtClean="0"/>
              <a:t>* Мали Јова</a:t>
            </a:r>
          </a:p>
          <a:p>
            <a:r>
              <a:rPr lang="sr-Cyrl-RS" i="1" dirty="0" smtClean="0"/>
              <a:t>* Мали брата</a:t>
            </a:r>
            <a:endParaRPr lang="sr-Latn-R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1445109"/>
            <a:ext cx="2242751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ПЕСМЕ О ДЕЧИЈИМ МАНАМА И НЕСТАШЛУЦИМА:</a:t>
            </a:r>
          </a:p>
          <a:p>
            <a:pPr marL="285750" indent="-285750">
              <a:buFontTx/>
              <a:buChar char="-"/>
            </a:pPr>
            <a:r>
              <a:rPr lang="sr-Cyrl-RS" i="1" dirty="0" smtClean="0"/>
              <a:t>Мали Влајко</a:t>
            </a:r>
          </a:p>
          <a:p>
            <a:pPr marL="285750" indent="-285750">
              <a:buFontTx/>
              <a:buChar char="-"/>
            </a:pPr>
            <a:r>
              <a:rPr lang="sr-Cyrl-RS" i="1" dirty="0" smtClean="0"/>
              <a:t>Материна маза</a:t>
            </a:r>
          </a:p>
          <a:p>
            <a:pPr marL="285750" indent="-285750">
              <a:buFontTx/>
              <a:buChar char="-"/>
            </a:pPr>
            <a:r>
              <a:rPr lang="sr-Cyrl-RS" i="1" dirty="0" smtClean="0"/>
              <a:t>Пура-Моца</a:t>
            </a:r>
          </a:p>
          <a:p>
            <a:endParaRPr lang="sr-Latn-RS" dirty="0"/>
          </a:p>
        </p:txBody>
      </p:sp>
      <p:sp>
        <p:nvSpPr>
          <p:cNvPr id="25" name="TextBox 24"/>
          <p:cNvSpPr txBox="1"/>
          <p:nvPr/>
        </p:nvSpPr>
        <p:spPr>
          <a:xfrm>
            <a:off x="6248399" y="3598359"/>
            <a:ext cx="2242751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ПЕСМЕ О ЖИВОТИЊАМА:</a:t>
            </a:r>
          </a:p>
          <a:p>
            <a:r>
              <a:rPr lang="sr-Cyrl-RS" dirty="0" smtClean="0"/>
              <a:t>~ </a:t>
            </a:r>
            <a:r>
              <a:rPr lang="sr-Cyrl-RS" i="1" dirty="0" smtClean="0"/>
              <a:t>Мара и њено јаре</a:t>
            </a:r>
          </a:p>
          <a:p>
            <a:r>
              <a:rPr lang="sr-Cyrl-RS" i="1" dirty="0" smtClean="0"/>
              <a:t>~ Пачија школа</a:t>
            </a:r>
          </a:p>
          <a:p>
            <a:r>
              <a:rPr lang="sr-Cyrl-RS" i="1" dirty="0" smtClean="0"/>
              <a:t>~ Жаба чита новине</a:t>
            </a:r>
            <a:endParaRPr lang="sr-Latn-R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82001" y="4267200"/>
            <a:ext cx="2242751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ПЕСМЕ СА ЕЛЕМЕНТИМА НОНСЕНСА: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r-Cyrl-RS" i="1" dirty="0" smtClean="0"/>
              <a:t>Кад би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r-Cyrl-RS" i="1" dirty="0" smtClean="0"/>
              <a:t>Песма о Максиму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r-Cyrl-RS" i="1" dirty="0" smtClean="0"/>
              <a:t>Деца и чигра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13166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Зачетник социјалне поезије у књижевности за децу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Змај у својим песмама </a:t>
            </a:r>
            <a:r>
              <a:rPr lang="sr-Cyrl-RS" i="1" dirty="0" smtClean="0"/>
              <a:t>(Има, Сиротињски јади, Општинско слушче, Шегрт Ика, Мали Ђука, Обед у кући сиромашне удовице</a:t>
            </a:r>
            <a:r>
              <a:rPr lang="en-US" i="1" dirty="0" smtClean="0"/>
              <a:t>, </a:t>
            </a:r>
            <a:r>
              <a:rPr lang="sr-Cyrl-RS" i="1" dirty="0" smtClean="0"/>
              <a:t>Мали гушчар Стева</a:t>
            </a:r>
            <a:r>
              <a:rPr lang="sr-Cyrl-RS" dirty="0" smtClean="0"/>
              <a:t>) упозорава на проблем неумољивих социјалних разлика чије су жртве деца.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988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sr-Cyrl-RS" dirty="0" smtClean="0"/>
              <a:t>Мали гушчар Стева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4191000" cy="51816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Јадни мали Стева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Поред хлеба сува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Од јутра до мрака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Само гуске чува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А нема ни обуће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Ни топлога рува.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Он у себи ређа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Своје тешке јаде,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Ређа, ређа јаде,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8652" y="990600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Па му на ум паде </a:t>
            </a:r>
          </a:p>
          <a:p>
            <a:r>
              <a:rPr lang="ru-RU" sz="2400" dirty="0"/>
              <a:t>"А бих воло да ме</a:t>
            </a:r>
          </a:p>
          <a:p>
            <a:r>
              <a:rPr lang="ru-RU" sz="2400" dirty="0"/>
              <a:t>Ко у школу даде!</a:t>
            </a:r>
          </a:p>
          <a:p>
            <a:endParaRPr lang="ru-RU" sz="2400" dirty="0"/>
          </a:p>
          <a:p>
            <a:r>
              <a:rPr lang="ru-RU" sz="2400" dirty="0"/>
              <a:t>Ја се не бих никад</a:t>
            </a:r>
          </a:p>
          <a:p>
            <a:r>
              <a:rPr lang="ru-RU" sz="2400" dirty="0"/>
              <a:t>По улицама скито.</a:t>
            </a:r>
          </a:p>
          <a:p>
            <a:r>
              <a:rPr lang="ru-RU" sz="2400" dirty="0"/>
              <a:t>Ја бих увек писо,</a:t>
            </a:r>
          </a:p>
          <a:p>
            <a:r>
              <a:rPr lang="ru-RU" sz="2400" dirty="0"/>
              <a:t>Рачунао, чито.</a:t>
            </a:r>
          </a:p>
          <a:p>
            <a:endParaRPr lang="ru-RU" sz="2400" dirty="0"/>
          </a:p>
          <a:p>
            <a:r>
              <a:rPr lang="ru-RU" sz="2400" dirty="0"/>
              <a:t>Чекај, чекај, Стево,</a:t>
            </a:r>
          </a:p>
          <a:p>
            <a:r>
              <a:rPr lang="ru-RU" sz="2400" dirty="0"/>
              <a:t>Биће ваљда и то.</a:t>
            </a:r>
            <a:endParaRPr lang="sr-Latn-RS" sz="2400" dirty="0"/>
          </a:p>
        </p:txBody>
      </p:sp>
      <p:sp>
        <p:nvSpPr>
          <p:cNvPr id="5" name="Flowchart: Process 4"/>
          <p:cNvSpPr/>
          <p:nvPr/>
        </p:nvSpPr>
        <p:spPr>
          <a:xfrm>
            <a:off x="609600" y="5410200"/>
            <a:ext cx="8001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Прочитајте песму и размислите: Да ли Змај трагичну позицију детета приказује сентиментално и мелодраматично? Постоји ли нада у боље сутра? Какав је песников став о томе?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31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6754009" cy="491822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dirty="0" smtClean="0"/>
              <a:t>Као што смо раније напоменули, Змај је животињском свету и односу тог света и деце посветио много простора.</a:t>
            </a:r>
          </a:p>
          <a:p>
            <a:pPr>
              <a:buFontTx/>
              <a:buChar char="-"/>
            </a:pPr>
            <a:r>
              <a:rPr lang="sr-Cyrl-RS" dirty="0" smtClean="0"/>
              <a:t>Свет животиња близак дечијем свету.</a:t>
            </a:r>
          </a:p>
          <a:p>
            <a:pPr>
              <a:buFontTx/>
              <a:buChar char="-"/>
            </a:pPr>
            <a:r>
              <a:rPr lang="sr-Cyrl-RS" dirty="0" smtClean="0"/>
              <a:t>Свет домаћих и шумских животиња је хуманизован, хумористички приказан, без тајанствености и необичности.</a:t>
            </a:r>
          </a:p>
          <a:p>
            <a:pPr>
              <a:buFontTx/>
              <a:buChar char="-"/>
            </a:pPr>
            <a:r>
              <a:rPr lang="sr-Cyrl-RS" dirty="0" smtClean="0"/>
              <a:t>Песме: </a:t>
            </a:r>
            <a:r>
              <a:rPr lang="sr-Cyrl-RS" i="1" dirty="0" smtClean="0"/>
              <a:t>Чворак; Веверица; Врабац; Зека, зека из јендека; Буба Мара; Буха и Муха; Дете и лептир...</a:t>
            </a:r>
          </a:p>
          <a:p>
            <a:pPr>
              <a:buFontTx/>
              <a:buChar char="-"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4425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Традиционална и модерна дечија поезија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033708" cy="4613429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Традиционална дечија поезија више је израз патријархалног света и његових начела рада и озбиљности. Њени циљеви су пре свега предагошко-моралистички, едукативни и прагматички. Традиционални песници децу посматрају као „будуће људе“.</a:t>
            </a:r>
            <a:endParaRPr lang="sr-Cyrl-RS" dirty="0"/>
          </a:p>
          <a:p>
            <a:r>
              <a:rPr lang="sr-Cyrl-RS" dirty="0" smtClean="0"/>
              <a:t>Модерна дечија поезија прихвата инфантилни дух и лудичке императиве. Она је израз једног другачијег света у ком је промењен став према детињству. Детињство је супериоран свет у односу на свет одраслих.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80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1143000"/>
          </a:xfrm>
        </p:spPr>
        <p:txBody>
          <a:bodyPr/>
          <a:lstStyle/>
          <a:p>
            <a:r>
              <a:rPr lang="sr-Cyrl-RS" dirty="0" smtClean="0"/>
              <a:t>Жаба чита новине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3810001" cy="48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Седи жаба сама</a:t>
            </a:r>
            <a:br>
              <a:rPr lang="ru-RU" dirty="0"/>
            </a:br>
            <a:r>
              <a:rPr lang="ru-RU" dirty="0"/>
              <a:t>на листу локвања,</a:t>
            </a:r>
            <a:br>
              <a:rPr lang="ru-RU" dirty="0"/>
            </a:br>
            <a:r>
              <a:rPr lang="ru-RU" dirty="0"/>
              <a:t>од жаркога сунца</a:t>
            </a:r>
            <a:br>
              <a:rPr lang="ru-RU" dirty="0"/>
            </a:br>
            <a:r>
              <a:rPr lang="ru-RU" dirty="0"/>
              <a:t>штитом се заклања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Да новине чита</a:t>
            </a:r>
            <a:br>
              <a:rPr lang="ru-RU" dirty="0"/>
            </a:br>
            <a:r>
              <a:rPr lang="ru-RU" dirty="0"/>
              <a:t>то вам слика каже</a:t>
            </a:r>
            <a:br>
              <a:rPr lang="ru-RU" dirty="0"/>
            </a:br>
            <a:r>
              <a:rPr lang="ru-RU" dirty="0"/>
              <a:t>ал' не мож' да нађе</a:t>
            </a:r>
            <a:br>
              <a:rPr lang="ru-RU" dirty="0"/>
            </a:br>
            <a:r>
              <a:rPr lang="ru-RU" dirty="0"/>
              <a:t>што јој очи траже.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Знате већ о чему</a:t>
            </a:r>
            <a:br>
              <a:rPr lang="ru-RU" dirty="0"/>
            </a:br>
            <a:r>
              <a:rPr lang="ru-RU" dirty="0"/>
              <a:t>жабе бригу воде:</a:t>
            </a:r>
            <a:br>
              <a:rPr lang="ru-RU" dirty="0"/>
            </a:br>
            <a:r>
              <a:rPr lang="ru-RU" dirty="0"/>
              <a:t>хоће ли се скоро</a:t>
            </a:r>
            <a:br>
              <a:rPr lang="ru-RU" dirty="0"/>
            </a:br>
            <a:r>
              <a:rPr lang="ru-RU" dirty="0"/>
              <a:t>одселити роде.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2242677" cy="3139748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343400" y="4419600"/>
            <a:ext cx="35814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Како бисте деци представили ову песму? На шта бисте им посебно скренули пажњу? Зашто?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875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24744" cy="1143000"/>
          </a:xfrm>
        </p:spPr>
        <p:txBody>
          <a:bodyPr/>
          <a:lstStyle/>
          <a:p>
            <a:r>
              <a:rPr lang="sr-Cyrl-RS" dirty="0" smtClean="0"/>
              <a:t>ХУМОР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953000"/>
          </a:xfrm>
        </p:spPr>
        <p:txBody>
          <a:bodyPr>
            <a:normAutofit/>
          </a:bodyPr>
          <a:lstStyle/>
          <a:p>
            <a:r>
              <a:rPr lang="sr-Cyrl-RS" dirty="0" smtClean="0"/>
              <a:t>У многим Змајевим песмама присутно је хуморно осећање света. Дечије песме нису изузетак. </a:t>
            </a:r>
          </a:p>
          <a:p>
            <a:r>
              <a:rPr lang="sr-Cyrl-RS" dirty="0" smtClean="0"/>
              <a:t>Хумор није бучан и громогласан већ је у складу са дечијом радости и настаје из дечијег безазленог и наивног реаговања на „озбиљне ствари“ из света одраслих.</a:t>
            </a:r>
          </a:p>
          <a:p>
            <a:r>
              <a:rPr lang="sr-Cyrl-RS" dirty="0" smtClean="0"/>
              <a:t>Нонсенс и апсурд су основа за поједине хумористичке слике („Песма о Максиму“)</a:t>
            </a:r>
          </a:p>
          <a:p>
            <a:r>
              <a:rPr lang="sr-Cyrl-RS" dirty="0" smtClean="0"/>
              <a:t>Обједињује фантазију, игру и смех.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24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533400"/>
            <a:ext cx="6248400" cy="5299229"/>
          </a:xfrm>
        </p:spPr>
        <p:txBody>
          <a:bodyPr/>
          <a:lstStyle/>
          <a:p>
            <a:pPr marL="68580" indent="0">
              <a:buNone/>
            </a:pPr>
            <a:r>
              <a:rPr lang="sr-Cyrl-RS" dirty="0" smtClean="0"/>
              <a:t>Песме (морате их знати на испиту):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„Мали брата“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„Мара и њено јаре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„Куцина кућа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„Јоја и гуска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„Пачија школа“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„Жаба чита новине“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„Ала је леп овај свет“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„Материна маза“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„Кажи ми кажи“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„Пера као доктор“</a:t>
            </a:r>
          </a:p>
          <a:p>
            <a:pPr marL="525780" indent="-457200">
              <a:buAutoNum type="arabicPeriod"/>
            </a:pPr>
            <a:r>
              <a:rPr lang="sr-Cyrl-RS" dirty="0" smtClean="0"/>
              <a:t>„Купање“</a:t>
            </a:r>
          </a:p>
          <a:p>
            <a:pPr marL="68580" indent="0">
              <a:buNone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2460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7024744" cy="1143000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На следећем линку налазе се рецитације Змајевих песама за децу („Ризница песама за децу“)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95600"/>
            <a:ext cx="6881308" cy="685801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https://www.youtube.com/watch?v=6Y5Co0O62XU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267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Хвала вам на пажњи! </a:t>
            </a:r>
            <a:r>
              <a:rPr lang="sr-Cyrl-RS" dirty="0" smtClean="0">
                <a:sym typeface="Wingdings" pitchFamily="2" charset="2"/>
              </a:rPr>
              <a:t>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83729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024744" cy="1143000"/>
          </a:xfrm>
        </p:spPr>
        <p:txBody>
          <a:bodyPr/>
          <a:lstStyle/>
          <a:p>
            <a:r>
              <a:rPr lang="sr-Cyrl-RS" dirty="0" smtClean="0"/>
              <a:t>Литература: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086600" cy="51054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  <a:defRPr/>
            </a:pPr>
            <a:endParaRPr lang="sr-Cyrl-CS" dirty="0"/>
          </a:p>
          <a:p>
            <a:pPr>
              <a:defRPr/>
            </a:pPr>
            <a:r>
              <a:rPr lang="ru-RU" dirty="0" smtClean="0"/>
              <a:t>Вуковић, Ново (1996).  </a:t>
            </a:r>
            <a:r>
              <a:rPr lang="ru-RU" i="1" dirty="0"/>
              <a:t>Увод у књижевност за дјецу и </a:t>
            </a:r>
            <a:r>
              <a:rPr lang="ru-RU" i="1" dirty="0" smtClean="0"/>
              <a:t>омладину</a:t>
            </a:r>
            <a:r>
              <a:rPr lang="ru-RU" dirty="0" smtClean="0"/>
              <a:t>. Подгорица: Унирекс</a:t>
            </a:r>
            <a:r>
              <a:rPr lang="ru-RU" dirty="0"/>
              <a:t>.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Грујић, Тамара (2010). </a:t>
            </a:r>
            <a:r>
              <a:rPr lang="ru-RU" i="1" dirty="0" smtClean="0"/>
              <a:t>Змајево стваралаштво за децу и усменокњижевна традиција</a:t>
            </a:r>
            <a:r>
              <a:rPr lang="ru-RU" dirty="0" smtClean="0"/>
              <a:t>. Нови Сад: Змајеве дечје игре.</a:t>
            </a:r>
          </a:p>
          <a:p>
            <a:pPr>
              <a:defRPr/>
            </a:pPr>
            <a:r>
              <a:rPr lang="ru-RU" dirty="0" smtClean="0"/>
              <a:t>Јовановић, Јован Змај (1975). </a:t>
            </a:r>
            <a:r>
              <a:rPr lang="ru-RU" i="1" dirty="0" smtClean="0"/>
              <a:t>Песме за децу. </a:t>
            </a:r>
            <a:r>
              <a:rPr lang="ru-RU" dirty="0" smtClean="0"/>
              <a:t>Одабрана дела Јована Јовановића Змаја. Књ. </a:t>
            </a:r>
            <a:r>
              <a:rPr lang="en-US" dirty="0" smtClean="0"/>
              <a:t>VII. </a:t>
            </a:r>
            <a:r>
              <a:rPr lang="sr-Cyrl-RS" dirty="0" smtClean="0"/>
              <a:t>Приредио Божидар Ковачек. Редактор Младен Лесковац. Нови Сад: Матица српска.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Скенирано издање (збирка песама): Јован Јовановић Змај «Ризница за децу»: </a:t>
            </a:r>
            <a:r>
              <a:rPr lang="sr-Latn-RS" dirty="0">
                <a:solidFill>
                  <a:srgbClr val="0070C0"/>
                </a:solidFill>
              </a:rPr>
              <a:t>https://klubcitalaca.files.wordpress.com/2011/06/jovan-jovanovic-zmaj-riznica-pesama-za-decu.pdf</a:t>
            </a:r>
            <a:endParaRPr lang="en-US" dirty="0">
              <a:solidFill>
                <a:srgbClr val="0070C0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464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467600" cy="5715000"/>
          </a:xfrm>
        </p:spPr>
        <p:txBody>
          <a:bodyPr>
            <a:normAutofit/>
          </a:bodyPr>
          <a:lstStyle/>
          <a:p>
            <a:r>
              <a:rPr lang="sr-Cyrl-RS" dirty="0" smtClean="0"/>
              <a:t>Модерни песници настоје да укину временску и психолошку дистанцу између дечијег света и света одраслих, те да привидно постану припадници дечијег света.</a:t>
            </a:r>
          </a:p>
          <a:p>
            <a:r>
              <a:rPr lang="sr-Cyrl-RS" dirty="0" smtClean="0"/>
              <a:t>Дечије особине које служе као изазов поетском стваралаштву јесу склоност маштању, слободно фантазирање, потреба за вечном игром, као и наглашена потреба за хумором.</a:t>
            </a:r>
          </a:p>
          <a:p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066800" y="4800600"/>
            <a:ext cx="6629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Јован Јовановић Змај, иако утемељивач традиционалног модела, истовремено трасира и путеве модерног тренда!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963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Јован Јовановић Змај</a:t>
            </a:r>
            <a:br>
              <a:rPr lang="sr-Cyrl-RS" dirty="0" smtClean="0"/>
            </a:br>
            <a:r>
              <a:rPr lang="sr-Cyrl-RS" dirty="0" smtClean="0"/>
              <a:t>1833 – 1904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6643099" cy="422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1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81000"/>
            <a:ext cx="4343400" cy="6248400"/>
          </a:xfrm>
        </p:spPr>
        <p:txBody>
          <a:bodyPr>
            <a:normAutofit/>
          </a:bodyPr>
          <a:lstStyle/>
          <a:p>
            <a:pPr lvl="1"/>
            <a:r>
              <a:rPr lang="sr-Cyrl-RS" dirty="0" smtClean="0"/>
              <a:t>Рођен у Новом Саду (тадашња Војводина представља средину која је, у културном погледу, испред Србије и која је могла да постане поприште књижевности за децу)</a:t>
            </a:r>
          </a:p>
          <a:p>
            <a:pPr lvl="1"/>
            <a:r>
              <a:rPr lang="sr-Cyrl-RS" dirty="0" smtClean="0"/>
              <a:t>Студирао право и медицину у Пешти</a:t>
            </a:r>
          </a:p>
          <a:p>
            <a:pPr lvl="1"/>
            <a:r>
              <a:rPr lang="sr-Cyrl-RS" dirty="0" smtClean="0"/>
              <a:t>Први истакнути српски дечији песник</a:t>
            </a:r>
          </a:p>
          <a:p>
            <a:pPr lvl="1"/>
            <a:r>
              <a:rPr lang="sr-Cyrl-RS" dirty="0" smtClean="0"/>
              <a:t>Један од најзначајнијих песника романтизма (шездесете године 19. века)</a:t>
            </a:r>
          </a:p>
          <a:p>
            <a:pPr lvl="1"/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685800"/>
            <a:ext cx="3584448" cy="5120639"/>
          </a:xfrm>
        </p:spPr>
        <p:txBody>
          <a:bodyPr/>
          <a:lstStyle/>
          <a:p>
            <a:r>
              <a:rPr lang="sr-Cyrl-RS" dirty="0" smtClean="0"/>
              <a:t>Писао је и за децу и за одрасле</a:t>
            </a:r>
          </a:p>
          <a:p>
            <a:r>
              <a:rPr lang="sr-Cyrl-RS" dirty="0" smtClean="0"/>
              <a:t>Осигурао дигнитет и трајање поезије за децу у српској књижевности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4082143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27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958442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24744" cy="1143000"/>
          </a:xfrm>
        </p:spPr>
        <p:txBody>
          <a:bodyPr/>
          <a:lstStyle/>
          <a:p>
            <a:r>
              <a:rPr lang="sr-Cyrl-RS" dirty="0" smtClean="0"/>
              <a:t>Трагична прича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19200"/>
            <a:ext cx="5181600" cy="56388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Јован Јовановић Змај је радио као општински лекар у Панчеву. Ипак, болест је однела сву његову децу, као и вољену жену Ружу. Тако настаје низ елегичних песама (песме тужног и меланхоличног тона) које објављује у збирци под називом </a:t>
            </a:r>
            <a:r>
              <a:rPr lang="sr-Cyrl-RS" i="1" dirty="0" smtClean="0"/>
              <a:t>Ђулићи увеоци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Змај је своју велику љубав према деци, и поред породичне трагедије која га је задесила, сјединио са својим песничким даром и великом енергијом.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310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4419600" cy="214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82" y="990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r-Cyrl-CS" dirty="0"/>
              <a:t>Покретач и уредник часописа за децу и аутор збирки песама: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032635"/>
            <a:ext cx="3419856" cy="3493008"/>
          </a:xfrm>
        </p:spPr>
        <p:txBody>
          <a:bodyPr>
            <a:normAutofit lnSpcReduction="10000"/>
          </a:bodyPr>
          <a:lstStyle/>
          <a:p>
            <a:pPr marL="68580" indent="0">
              <a:buNone/>
              <a:defRPr/>
            </a:pPr>
            <a:r>
              <a:rPr lang="sr-Cyrl-CS" u="sng" dirty="0" smtClean="0"/>
              <a:t>Песничке </a:t>
            </a:r>
            <a:r>
              <a:rPr lang="sr-Cyrl-CS" u="sng" dirty="0"/>
              <a:t>збирке:</a:t>
            </a:r>
          </a:p>
          <a:p>
            <a:pPr>
              <a:buNone/>
              <a:defRPr/>
            </a:pPr>
            <a:r>
              <a:rPr lang="sr-Cyrl-CS" i="1" dirty="0"/>
              <a:t>	Чика Јова српској деци </a:t>
            </a:r>
            <a:r>
              <a:rPr lang="sr-Cyrl-CS" dirty="0"/>
              <a:t>1899.</a:t>
            </a:r>
          </a:p>
          <a:p>
            <a:pPr>
              <a:buNone/>
              <a:defRPr/>
            </a:pPr>
            <a:r>
              <a:rPr lang="sr-Cyrl-CS" dirty="0"/>
              <a:t>	</a:t>
            </a:r>
            <a:r>
              <a:rPr lang="sr-Cyrl-CS" i="1" dirty="0"/>
              <a:t>Предневенче</a:t>
            </a:r>
            <a:r>
              <a:rPr lang="sr-Cyrl-CS" dirty="0"/>
              <a:t>, 1898.</a:t>
            </a:r>
          </a:p>
          <a:p>
            <a:pPr>
              <a:buNone/>
              <a:defRPr/>
            </a:pPr>
            <a:r>
              <a:rPr lang="sr-Cyrl-CS" dirty="0"/>
              <a:t>	</a:t>
            </a:r>
            <a:r>
              <a:rPr lang="sr-Cyrl-CS" i="1" dirty="0"/>
              <a:t>Међневенче</a:t>
            </a:r>
            <a:r>
              <a:rPr lang="sr-Cyrl-CS" dirty="0"/>
              <a:t>, </a:t>
            </a:r>
            <a:r>
              <a:rPr lang="sr-Latn-RS" dirty="0"/>
              <a:t>I, II, III, 1899 – 1901. </a:t>
            </a:r>
            <a:endParaRPr lang="sr-Cyrl-CS" dirty="0"/>
          </a:p>
          <a:p>
            <a:pPr>
              <a:buNone/>
              <a:defRPr/>
            </a:pPr>
            <a:r>
              <a:rPr lang="sr-Cyrl-CS" i="1" dirty="0"/>
              <a:t>	Чика Јова српској омладини </a:t>
            </a:r>
            <a:r>
              <a:rPr lang="sr-Cyrl-CS" dirty="0"/>
              <a:t>1901.</a:t>
            </a:r>
          </a:p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>
              <a:buClr>
                <a:srgbClr val="94C600"/>
              </a:buClr>
              <a:defRPr/>
            </a:pPr>
            <a:r>
              <a:rPr lang="sr-Cyrl-CS" sz="2000" u="sng" dirty="0">
                <a:solidFill>
                  <a:srgbClr val="3E3D2D"/>
                </a:solidFill>
              </a:rPr>
              <a:t>Часописи:</a:t>
            </a:r>
          </a:p>
          <a:p>
            <a:pPr lvl="0">
              <a:buClr>
                <a:srgbClr val="94C600"/>
              </a:buClr>
              <a:buNone/>
              <a:defRPr/>
            </a:pPr>
            <a:r>
              <a:rPr lang="sr-Cyrl-CS" sz="2000" i="1" dirty="0">
                <a:solidFill>
                  <a:srgbClr val="3E3D2D"/>
                </a:solidFill>
              </a:rPr>
              <a:t>	Стармали, Комарац, Јавор, Змај, Невен</a:t>
            </a:r>
          </a:p>
          <a:p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429000"/>
            <a:ext cx="1801368" cy="284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01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505200" cy="609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Часопис </a:t>
            </a:r>
            <a:r>
              <a:rPr lang="sr-Cyrl-RS" i="1" dirty="0" smtClean="0"/>
              <a:t>Невен</a:t>
            </a:r>
            <a:endParaRPr lang="sr-Latn-R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Часопис Невен, излазио је чак и после 1904. године, јер је Змај припремао материјал унапред за бројеве који следе. То је био један од најразноврснијих листова за децу. Рубрике су се дотицале како културе,тако и примењених наука. Садржај листа чинили су одељци који подсећају на зачетке стрипа, потом енигматика, одломци путописа, ребуси, загонетке, поезија, поучна штива, као и одељак са писмом читалаца. </a:t>
            </a:r>
            <a:endParaRPr lang="sr-Cyrl-RS" dirty="0"/>
          </a:p>
          <a:p>
            <a:r>
              <a:rPr lang="sr-Cyrl-RS" dirty="0" smtClean="0"/>
              <a:t>Преписке са Змајем: познато је да је Змај сам измишљао писма читалаца, а потом на њих одговарао.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280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2556</TotalTime>
  <Words>1921</Words>
  <Application>Microsoft Office PowerPoint</Application>
  <PresentationFormat>On-screen Show (4:3)</PresentationFormat>
  <Paragraphs>208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Поезија Јована Јовановића Змаја</vt:lpstr>
      <vt:lpstr>Поезија за децу</vt:lpstr>
      <vt:lpstr>Традиционална и модерна дечија поезија</vt:lpstr>
      <vt:lpstr>PowerPoint Presentation</vt:lpstr>
      <vt:lpstr>Јован Јовановић Змај 1833 – 1904</vt:lpstr>
      <vt:lpstr>PowerPoint Presentation</vt:lpstr>
      <vt:lpstr>Трагична прича</vt:lpstr>
      <vt:lpstr>Покретач и уредник часописа за децу и аутор збирки песама: </vt:lpstr>
      <vt:lpstr>Часопис Невен</vt:lpstr>
      <vt:lpstr>У првом броју Невена објавио програмску песму Поздрав деци: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Максим прими, старац даје Уздишући: „Ихахај!“ Ко ми и сад још верује, Нека чита песми крај.  </vt:lpstr>
      <vt:lpstr>PowerPoint Presentation</vt:lpstr>
      <vt:lpstr>Дидактички принцип Змајеве поезије</vt:lpstr>
      <vt:lpstr>PowerPoint Presentation</vt:lpstr>
      <vt:lpstr>Деца у Змајевој поезији</vt:lpstr>
      <vt:lpstr>PowerPoint Presentation</vt:lpstr>
      <vt:lpstr>Пера као доктор</vt:lpstr>
      <vt:lpstr>Наведена песма је само једна од многих Змајевих песама које приказују децу, како са страшћу и заносом у потпуности преобликују стварност око себе. У играма замишљања, деца испуњавају своје снове. Змај је проницао у психолошке основе те игре и третирао је као средство помоћу којег деца оплемењују свет.</vt:lpstr>
      <vt:lpstr>Песнички мотиви</vt:lpstr>
      <vt:lpstr>Зачетник социјалне поезије у књижевности за децу</vt:lpstr>
      <vt:lpstr>Мали гушчар Стева</vt:lpstr>
      <vt:lpstr>PowerPoint Presentation</vt:lpstr>
      <vt:lpstr>Жаба чита новине</vt:lpstr>
      <vt:lpstr>ХУМОР</vt:lpstr>
      <vt:lpstr>PowerPoint Presentation</vt:lpstr>
      <vt:lpstr>На следећем линку налазе се рецитације Змајевих песама за децу („Ризница песама за децу“)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Поезија Јована Јовановића Змаја</dc:title>
  <dc:creator>Jelena Kukić</dc:creator>
  <cp:lastModifiedBy>Jelena Kukić</cp:lastModifiedBy>
  <cp:revision>54</cp:revision>
  <dcterms:created xsi:type="dcterms:W3CDTF">2006-08-16T00:00:00Z</dcterms:created>
  <dcterms:modified xsi:type="dcterms:W3CDTF">2021-02-23T09:31:13Z</dcterms:modified>
</cp:coreProperties>
</file>